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277" r:id="rId3"/>
    <p:sldId id="257" r:id="rId4"/>
    <p:sldId id="266" r:id="rId5"/>
    <p:sldId id="260" r:id="rId6"/>
    <p:sldId id="269" r:id="rId7"/>
    <p:sldId id="267" r:id="rId8"/>
    <p:sldId id="270" r:id="rId9"/>
    <p:sldId id="275" r:id="rId10"/>
    <p:sldId id="271" r:id="rId11"/>
    <p:sldId id="272" r:id="rId12"/>
    <p:sldId id="273" r:id="rId13"/>
    <p:sldId id="274" r:id="rId14"/>
    <p:sldId id="276" r:id="rId15"/>
    <p:sldId id="259" r:id="rId16"/>
    <p:sldId id="262" r:id="rId17"/>
    <p:sldId id="263" r:id="rId18"/>
    <p:sldId id="264" r:id="rId19"/>
    <p:sldId id="265" r:id="rId20"/>
    <p:sldId id="278" r:id="rId21"/>
    <p:sldId id="279" r:id="rId22"/>
    <p:sldId id="268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E221035-99E4-4C3E-9E0C-FFECBF7ABC93}">
  <a:tblStyle styleId="{CE221035-99E4-4C3E-9E0C-FFECBF7ABC93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1" d="100"/>
          <a:sy n="101" d="100"/>
        </p:scale>
        <p:origin x="-72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83453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Bring tools, Caroline?,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028700"/>
            <a:ext cx="8229600" cy="13716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4/6/2017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498774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86600" cy="13716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880840"/>
            <a:ext cx="7086600" cy="113228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4812507"/>
            <a:ext cx="762000" cy="273844"/>
          </a:xfrm>
        </p:spPr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151335"/>
            <a:ext cx="4041775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71651"/>
            <a:ext cx="4040188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71651"/>
            <a:ext cx="4041775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143001"/>
            <a:ext cx="3008313" cy="3451622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5486400" cy="391716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373981"/>
            <a:ext cx="5486400" cy="29718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875090"/>
            <a:ext cx="5486400" cy="397764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4812507"/>
            <a:ext cx="21336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4/6/2017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4812507"/>
            <a:ext cx="762000" cy="273844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healthychildren.org/English/media/Pages/default.aspx#home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X_oy9614HQ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pediatrics.aappublications.org/content/138/5/e20162591" TargetMode="External"/><Relationship Id="rId2" Type="http://schemas.openxmlformats.org/officeDocument/2006/relationships/hyperlink" Target="http://developingchild.harvard.edu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healthychildren.org/English/media/Pages/default.aspx#hom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efCq_vHUMqs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179512" y="555526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chemeClr val="bg1"/>
                </a:solidFill>
              </a:rPr>
              <a:t>Self-Regulation and Concentration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How to help our students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April 6,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195486"/>
            <a:ext cx="7086600" cy="890414"/>
          </a:xfrm>
        </p:spPr>
        <p:txBody>
          <a:bodyPr/>
          <a:lstStyle/>
          <a:p>
            <a:r>
              <a:rPr lang="en-US" dirty="0" smtClean="0"/>
              <a:t>Birth to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131590"/>
            <a:ext cx="7086600" cy="3384376"/>
          </a:xfrm>
        </p:spPr>
        <p:txBody>
          <a:bodyPr>
            <a:normAutofit fontScale="92500" lnSpcReduction="10000"/>
          </a:bodyPr>
          <a:lstStyle/>
          <a:p>
            <a:pPr marL="416052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Introduce routines</a:t>
            </a:r>
          </a:p>
          <a:p>
            <a:pPr marL="416052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Ensure plenty of sleep time</a:t>
            </a:r>
          </a:p>
          <a:p>
            <a:pPr marL="416052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The amount of time an adult maintains focus on an infant directly correlates to the child’s ability to focus</a:t>
            </a:r>
          </a:p>
          <a:p>
            <a:pPr marL="416052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Introducing books early and often, and follow up by talking about the pictures, asking questions</a:t>
            </a:r>
          </a:p>
          <a:p>
            <a:pPr marL="416052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Model paying attention</a:t>
            </a:r>
          </a:p>
          <a:p>
            <a:pPr marL="416052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Minimize exposure to screens (max 1 hour per day)</a:t>
            </a:r>
          </a:p>
          <a:p>
            <a:pPr marL="416052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Avoid toys that play for them</a:t>
            </a:r>
          </a:p>
          <a:p>
            <a:pPr marL="416052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Capitalize on playing pretend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23878"/>
            <a:ext cx="3467781" cy="123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42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123478"/>
            <a:ext cx="7086600" cy="1008112"/>
          </a:xfrm>
        </p:spPr>
        <p:txBody>
          <a:bodyPr/>
          <a:lstStyle/>
          <a:p>
            <a:r>
              <a:rPr lang="en-US" dirty="0" smtClean="0"/>
              <a:t>3 to 6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131590"/>
            <a:ext cx="7086600" cy="3456384"/>
          </a:xfrm>
        </p:spPr>
        <p:txBody>
          <a:bodyPr>
            <a:normAutofit fontScale="77500" lnSpcReduction="20000"/>
          </a:bodyPr>
          <a:lstStyle/>
          <a:p>
            <a:pPr marL="416052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16052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Increase and enforce routines</a:t>
            </a:r>
          </a:p>
          <a:p>
            <a:pPr marL="416052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Minimize screen time (max 1 hour per day)</a:t>
            </a:r>
          </a:p>
          <a:p>
            <a:pPr marL="416052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Play pretend with increasingly abstract objects</a:t>
            </a:r>
          </a:p>
          <a:p>
            <a:pPr marL="416052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Provide props for imaginary play that do not relate to television or movies</a:t>
            </a:r>
          </a:p>
          <a:p>
            <a:pPr marL="41605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inimize toys that play for the child</a:t>
            </a:r>
          </a:p>
          <a:p>
            <a:pPr marL="416052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Sing songs that require singing and body or hand motions</a:t>
            </a:r>
          </a:p>
          <a:p>
            <a:pPr marL="416052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Continue to read and draw attention to details and wonderings</a:t>
            </a:r>
          </a:p>
          <a:p>
            <a:pPr marL="416052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Play games that require stop and start  or critical thinking</a:t>
            </a:r>
          </a:p>
          <a:p>
            <a:pPr marL="416052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Reasonable expectations are age + 1 year for attention span</a:t>
            </a:r>
          </a:p>
          <a:p>
            <a:pPr marL="416052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Add creative twists to undesired tasks</a:t>
            </a:r>
          </a:p>
          <a:p>
            <a:pPr marL="416052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Break large tasks down into manageable pieces</a:t>
            </a:r>
          </a:p>
          <a:p>
            <a:pPr marL="416052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Ensure adequate sleep time 8 – 10 hours per night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0441"/>
            <a:ext cx="2622079" cy="1568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89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123478"/>
            <a:ext cx="6078488" cy="746398"/>
          </a:xfrm>
        </p:spPr>
        <p:txBody>
          <a:bodyPr/>
          <a:lstStyle/>
          <a:p>
            <a:r>
              <a:rPr lang="en-US" dirty="0" smtClean="0"/>
              <a:t>Elementary years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27784" y="987574"/>
            <a:ext cx="6059016" cy="4032448"/>
          </a:xfrm>
        </p:spPr>
        <p:txBody>
          <a:bodyPr>
            <a:normAutofit fontScale="62500" lnSpcReduction="20000"/>
          </a:bodyPr>
          <a:lstStyle/>
          <a:p>
            <a:pPr marL="416052" indent="-342900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FF0000"/>
                </a:solidFill>
              </a:rPr>
              <a:t>Ensure your child is getting 8 to 10 hours of sleep every night</a:t>
            </a:r>
          </a:p>
          <a:p>
            <a:pPr marL="416052" indent="-342900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FF0000"/>
                </a:solidFill>
              </a:rPr>
              <a:t>Monitor and limit screen time </a:t>
            </a:r>
          </a:p>
          <a:p>
            <a:pPr marL="416052" indent="-342900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FF0000"/>
                </a:solidFill>
              </a:rPr>
              <a:t>Consider developing a media plan so expectations are clear and consistent</a:t>
            </a:r>
          </a:p>
          <a:p>
            <a:pPr marL="121158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https://www.healthychildren.org/English/media/Pages/default.aspx#home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416052" indent="-342900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FF0000"/>
                </a:solidFill>
              </a:rPr>
              <a:t>Continue to model your focused attention on your child</a:t>
            </a:r>
          </a:p>
          <a:p>
            <a:pPr marL="416052" indent="-342900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FF0000"/>
                </a:solidFill>
              </a:rPr>
              <a:t>Invest in open ended toys (i.e. Legos, art supplies, blocks etc.)</a:t>
            </a:r>
          </a:p>
          <a:p>
            <a:pPr marL="416052" indent="-342900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FF0000"/>
                </a:solidFill>
              </a:rPr>
              <a:t>Take breaks from focused activity like homework and practice for other subjects like instruments and art</a:t>
            </a:r>
          </a:p>
          <a:p>
            <a:pPr marL="416052" indent="-342900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FF0000"/>
                </a:solidFill>
              </a:rPr>
              <a:t>Continue proper expectations age +1  = appropriate expectation for attention span</a:t>
            </a:r>
          </a:p>
          <a:p>
            <a:pPr marL="416052" indent="-342900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FF0000"/>
                </a:solidFill>
              </a:rPr>
              <a:t>Develop a media plan (see middle and high school for link)</a:t>
            </a:r>
          </a:p>
          <a:p>
            <a:pPr marL="416052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FF0000"/>
                </a:solidFill>
              </a:rPr>
              <a:t>Teaching them to stay </a:t>
            </a:r>
            <a:r>
              <a:rPr lang="en-US" sz="2300" dirty="0" smtClean="0">
                <a:solidFill>
                  <a:srgbClr val="FF0000"/>
                </a:solidFill>
              </a:rPr>
              <a:t>organized and put their own things away</a:t>
            </a:r>
            <a:endParaRPr lang="en-US" sz="2300" dirty="0">
              <a:solidFill>
                <a:srgbClr val="FF0000"/>
              </a:solidFill>
            </a:endParaRPr>
          </a:p>
          <a:p>
            <a:pPr marL="1211580" lvl="1" indent="-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FF0000"/>
                </a:solidFill>
              </a:rPr>
              <a:t>Make sure household help does not always organize their materials and pack their things </a:t>
            </a:r>
            <a:r>
              <a:rPr lang="en-US" sz="2100" dirty="0" smtClean="0">
                <a:solidFill>
                  <a:srgbClr val="FF0000"/>
                </a:solidFill>
              </a:rPr>
              <a:t>as they </a:t>
            </a:r>
            <a:r>
              <a:rPr lang="en-US" sz="2100" dirty="0">
                <a:solidFill>
                  <a:srgbClr val="FF0000"/>
                </a:solidFill>
              </a:rPr>
              <a:t>need the thought processes</a:t>
            </a:r>
          </a:p>
          <a:p>
            <a:pPr marL="416052" indent="-342900">
              <a:buFont typeface="Arial" panose="020B0604020202020204" pitchFamily="34" charset="0"/>
              <a:buChar char="•"/>
            </a:pPr>
            <a:endParaRPr lang="en-US" sz="2300" dirty="0" smtClean="0">
              <a:solidFill>
                <a:srgbClr val="FF0000"/>
              </a:solidFill>
            </a:endParaRPr>
          </a:p>
          <a:p>
            <a:pPr marL="416052" indent="-342900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FF0000"/>
                </a:solidFill>
              </a:rPr>
              <a:t>Provide fidgets, special seating, or hard candy when homework is very difficult</a:t>
            </a:r>
          </a:p>
          <a:p>
            <a:pPr marL="416052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16052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1" y="31504"/>
            <a:ext cx="2807003" cy="13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331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36139"/>
            <a:ext cx="7086600" cy="829816"/>
          </a:xfrm>
        </p:spPr>
        <p:txBody>
          <a:bodyPr/>
          <a:lstStyle/>
          <a:p>
            <a:r>
              <a:rPr lang="en-US" sz="4400" dirty="0" smtClean="0"/>
              <a:t>Middle and High School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592" y="859614"/>
            <a:ext cx="5996136" cy="3800368"/>
          </a:xfrm>
        </p:spPr>
        <p:txBody>
          <a:bodyPr>
            <a:normAutofit fontScale="47500" lnSpcReduction="20000"/>
          </a:bodyPr>
          <a:lstStyle/>
          <a:p>
            <a:pPr marL="416052" indent="-342900">
              <a:buFont typeface="Arial" panose="020B0604020202020204" pitchFamily="34" charset="0"/>
              <a:buChar char="•"/>
            </a:pPr>
            <a:r>
              <a:rPr lang="en-US" sz="3300" dirty="0" smtClean="0">
                <a:solidFill>
                  <a:srgbClr val="FF0000"/>
                </a:solidFill>
              </a:rPr>
              <a:t>Make sure your student is getting enough sleep</a:t>
            </a:r>
          </a:p>
          <a:p>
            <a:pPr marL="416052" indent="-342900">
              <a:buFont typeface="Arial" panose="020B0604020202020204" pitchFamily="34" charset="0"/>
              <a:buChar char="•"/>
            </a:pPr>
            <a:r>
              <a:rPr lang="en-US" sz="3300" dirty="0" smtClean="0">
                <a:solidFill>
                  <a:srgbClr val="FF0000"/>
                </a:solidFill>
              </a:rPr>
              <a:t>Develop a </a:t>
            </a:r>
            <a:r>
              <a:rPr lang="en-US" sz="3300" dirty="0">
                <a:solidFill>
                  <a:srgbClr val="FF0000"/>
                </a:solidFill>
              </a:rPr>
              <a:t>media plan </a:t>
            </a:r>
            <a:r>
              <a:rPr lang="en-US" sz="3300" dirty="0" smtClean="0">
                <a:solidFill>
                  <a:srgbClr val="FF0000"/>
                </a:solidFill>
              </a:rPr>
              <a:t>to make expectations consistent and clear</a:t>
            </a:r>
          </a:p>
          <a:p>
            <a:pPr marL="1211580" lvl="1" indent="-342900">
              <a:buFont typeface="Arial" panose="020B0604020202020204" pitchFamily="34" charset="0"/>
              <a:buChar char="•"/>
            </a:pPr>
            <a:r>
              <a:rPr lang="en-US" sz="2900" dirty="0" smtClean="0">
                <a:solidFill>
                  <a:srgbClr val="FF0000"/>
                </a:solidFill>
                <a:hlinkClick r:id="rId2"/>
              </a:rPr>
              <a:t>https</a:t>
            </a:r>
            <a:r>
              <a:rPr lang="en-US" sz="2900" dirty="0">
                <a:solidFill>
                  <a:srgbClr val="FF0000"/>
                </a:solidFill>
                <a:hlinkClick r:id="rId2"/>
              </a:rPr>
              <a:t>://</a:t>
            </a:r>
            <a:r>
              <a:rPr lang="en-US" sz="2900" dirty="0" smtClean="0">
                <a:solidFill>
                  <a:srgbClr val="FF0000"/>
                </a:solidFill>
                <a:hlinkClick r:id="rId2"/>
              </a:rPr>
              <a:t>www.healthychildren.org/English/media/Pages/default.aspx#home</a:t>
            </a:r>
            <a:endParaRPr lang="en-US" sz="2900" dirty="0" smtClean="0">
              <a:solidFill>
                <a:srgbClr val="FF0000"/>
              </a:solidFill>
            </a:endParaRPr>
          </a:p>
          <a:p>
            <a:pPr marL="416052" indent="-342900">
              <a:buFont typeface="Arial" panose="020B0604020202020204" pitchFamily="34" charset="0"/>
              <a:buChar char="•"/>
            </a:pPr>
            <a:r>
              <a:rPr lang="en-US" sz="3300" dirty="0" smtClean="0">
                <a:solidFill>
                  <a:srgbClr val="FF0000"/>
                </a:solidFill>
              </a:rPr>
              <a:t>Share your strategies and help them develop strategies to focus their own attention</a:t>
            </a:r>
          </a:p>
          <a:p>
            <a:pPr marL="416052" indent="-342900">
              <a:buFont typeface="Arial" panose="020B0604020202020204" pitchFamily="34" charset="0"/>
              <a:buChar char="•"/>
            </a:pPr>
            <a:r>
              <a:rPr lang="en-US" sz="3300" dirty="0" smtClean="0">
                <a:solidFill>
                  <a:srgbClr val="FF0000"/>
                </a:solidFill>
              </a:rPr>
              <a:t>Good nutrition (including lots of protein)</a:t>
            </a:r>
          </a:p>
          <a:p>
            <a:pPr marL="416052" indent="-342900">
              <a:buFont typeface="Arial" panose="020B0604020202020204" pitchFamily="34" charset="0"/>
              <a:buChar char="•"/>
            </a:pPr>
            <a:r>
              <a:rPr lang="en-US" sz="3300" dirty="0" smtClean="0">
                <a:solidFill>
                  <a:srgbClr val="FF0000"/>
                </a:solidFill>
              </a:rPr>
              <a:t>Teaching them to stay organized</a:t>
            </a:r>
          </a:p>
          <a:p>
            <a:pPr marL="1211580" lvl="1" indent="-342900">
              <a:buFont typeface="Arial" panose="020B0604020202020204" pitchFamily="34" charset="0"/>
              <a:buChar char="•"/>
            </a:pPr>
            <a:r>
              <a:rPr lang="en-US" sz="2900" dirty="0" smtClean="0">
                <a:solidFill>
                  <a:srgbClr val="FF0000"/>
                </a:solidFill>
              </a:rPr>
              <a:t>Make sure household help does not always organize their materials and pack their things they need the thought processes</a:t>
            </a:r>
          </a:p>
          <a:p>
            <a:pPr marL="416052" indent="-342900">
              <a:buFont typeface="Arial" panose="020B0604020202020204" pitchFamily="34" charset="0"/>
              <a:buChar char="•"/>
            </a:pPr>
            <a:r>
              <a:rPr lang="en-US" sz="3300" dirty="0" smtClean="0">
                <a:solidFill>
                  <a:srgbClr val="FF0000"/>
                </a:solidFill>
              </a:rPr>
              <a:t>Help them stop multi-tasking and do one task at a time</a:t>
            </a:r>
          </a:p>
          <a:p>
            <a:pPr marL="416052" indent="-342900">
              <a:buFont typeface="Arial" panose="020B0604020202020204" pitchFamily="34" charset="0"/>
              <a:buChar char="•"/>
            </a:pPr>
            <a:r>
              <a:rPr lang="en-US" sz="3300" dirty="0" smtClean="0">
                <a:solidFill>
                  <a:srgbClr val="FF0000"/>
                </a:solidFill>
              </a:rPr>
              <a:t>Set expectations that they need to adhere to</a:t>
            </a:r>
          </a:p>
          <a:p>
            <a:pPr marL="416052" indent="-342900">
              <a:buFont typeface="Arial" panose="020B0604020202020204" pitchFamily="34" charset="0"/>
              <a:buChar char="•"/>
            </a:pPr>
            <a:r>
              <a:rPr lang="en-US" sz="3300" dirty="0" smtClean="0">
                <a:solidFill>
                  <a:srgbClr val="FF0000"/>
                </a:solidFill>
              </a:rPr>
              <a:t>How to chunk a big project</a:t>
            </a:r>
          </a:p>
          <a:p>
            <a:endParaRPr lang="en-US" dirty="0" smtClean="0"/>
          </a:p>
          <a:p>
            <a:pPr marL="416052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16052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1" y="843558"/>
            <a:ext cx="2095601" cy="140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89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563638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If you have a student who is struggling extensively with focusing their attention…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56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chemeClr val="bg1"/>
                </a:solidFill>
              </a:rPr>
              <a:t>How does your engine run? </a:t>
            </a:r>
            <a:r>
              <a:rPr lang="en" dirty="0"/>
              <a:t>		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 dirty="0"/>
              <a:t>Sensory - motor preference checklist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 dirty="0" smtClean="0"/>
              <a:t>Sensorimotor </a:t>
            </a:r>
            <a:r>
              <a:rPr lang="en" dirty="0"/>
              <a:t>methods to change engine levels 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en" dirty="0"/>
              <a:t>Changing how alert you feel A-46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dirty="0">
                <a:solidFill>
                  <a:schemeClr val="bg1"/>
                </a:solidFill>
              </a:rPr>
              <a:t>Games to </a:t>
            </a:r>
            <a:r>
              <a:rPr lang="en" sz="3600" dirty="0" smtClean="0">
                <a:solidFill>
                  <a:schemeClr val="bg1"/>
                </a:solidFill>
              </a:rPr>
              <a:t>Improve </a:t>
            </a:r>
            <a:r>
              <a:rPr lang="en" sz="3600" dirty="0">
                <a:solidFill>
                  <a:schemeClr val="bg1"/>
                </a:solidFill>
              </a:rPr>
              <a:t>C</a:t>
            </a:r>
            <a:r>
              <a:rPr lang="en" sz="3600" dirty="0" smtClean="0">
                <a:solidFill>
                  <a:schemeClr val="bg1"/>
                </a:solidFill>
              </a:rPr>
              <a:t>oncentration</a:t>
            </a:r>
            <a:r>
              <a:rPr lang="en" dirty="0"/>
              <a:t>	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23528" y="1275606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35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1600" dirty="0"/>
          </a:p>
          <a:p>
            <a:pPr marL="349250" indent="-285750"/>
            <a:r>
              <a:rPr lang="en" sz="1600" dirty="0" smtClean="0"/>
              <a:t>Concentration</a:t>
            </a:r>
            <a:endParaRPr lang="en" sz="1600" dirty="0"/>
          </a:p>
          <a:p>
            <a:pPr marL="349250" indent="-285750"/>
            <a:r>
              <a:rPr lang="en" sz="1600" dirty="0"/>
              <a:t>LiteBrite</a:t>
            </a:r>
          </a:p>
          <a:p>
            <a:pPr marL="349250" indent="-285750"/>
            <a:r>
              <a:rPr lang="en" sz="1600" dirty="0"/>
              <a:t>Simon</a:t>
            </a:r>
          </a:p>
          <a:p>
            <a:pPr marL="349250" indent="-285750"/>
            <a:r>
              <a:rPr lang="en" sz="1600" dirty="0"/>
              <a:t>Chess</a:t>
            </a:r>
          </a:p>
          <a:p>
            <a:pPr marL="349250" indent="-285750"/>
            <a:r>
              <a:rPr lang="en" sz="1600" dirty="0"/>
              <a:t>Martial Arts</a:t>
            </a:r>
          </a:p>
          <a:p>
            <a:pPr marL="349250" indent="-285750"/>
            <a:r>
              <a:rPr lang="en" sz="1600" dirty="0"/>
              <a:t>Operation</a:t>
            </a:r>
          </a:p>
          <a:p>
            <a:pPr marL="349250" indent="-285750"/>
            <a:r>
              <a:rPr lang="en" sz="1600" dirty="0"/>
              <a:t>Raps, songs</a:t>
            </a:r>
          </a:p>
          <a:p>
            <a:pPr marL="349250" indent="-285750"/>
            <a:r>
              <a:rPr lang="en" sz="1600" dirty="0"/>
              <a:t>Yoga</a:t>
            </a:r>
          </a:p>
          <a:p>
            <a:pPr marL="349250" indent="-285750"/>
            <a:r>
              <a:rPr lang="en" sz="1600" dirty="0"/>
              <a:t>Meditation</a:t>
            </a:r>
          </a:p>
          <a:p>
            <a:pPr marL="349250" indent="-285750"/>
            <a:r>
              <a:rPr lang="en" sz="1600" dirty="0"/>
              <a:t>Mazes</a:t>
            </a:r>
          </a:p>
          <a:p>
            <a:pPr marL="349250" indent="-285750"/>
            <a:r>
              <a:rPr lang="en" sz="1600" dirty="0"/>
              <a:t>Rush Hour</a:t>
            </a:r>
          </a:p>
          <a:p>
            <a:pPr marL="349250" indent="-285750"/>
            <a:r>
              <a:rPr lang="en" sz="1600" dirty="0"/>
              <a:t>Sudoku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Remaining Consistent</a:t>
            </a:r>
            <a:endParaRPr dirty="0"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dirty="0" smtClean="0"/>
              <a:t>-reinforce </a:t>
            </a:r>
            <a:r>
              <a:rPr lang="en" dirty="0"/>
              <a:t>appropriate behaviours and ignore mild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dirty="0"/>
              <a:t>inappropriate </a:t>
            </a:r>
            <a:r>
              <a:rPr lang="en" dirty="0" smtClean="0"/>
              <a:t>behaviours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lang="en" dirty="0"/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dirty="0"/>
              <a:t>− use “when–then” contingencies such as “when you finish </a:t>
            </a:r>
            <a:r>
              <a:rPr lang="en" dirty="0" smtClean="0"/>
              <a:t>picking up </a:t>
            </a:r>
            <a:r>
              <a:rPr lang="en" dirty="0"/>
              <a:t>your Lego, then you can start your video.” This strategy </a:t>
            </a:r>
            <a:r>
              <a:rPr lang="en" dirty="0" smtClean="0"/>
              <a:t>will help </a:t>
            </a:r>
            <a:r>
              <a:rPr lang="en" dirty="0"/>
              <a:t>children see the connection between their behaviours </a:t>
            </a:r>
            <a:r>
              <a:rPr lang="en" dirty="0" smtClean="0"/>
              <a:t>and consequences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chemeClr val="bg1"/>
                </a:solidFill>
              </a:rPr>
              <a:t>Discussion Questions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dirty="0"/>
              <a:t>When do you feel your child needs the most self-regulation help? </a:t>
            </a:r>
            <a:endParaRPr lang="en" dirty="0" smtClean="0"/>
          </a:p>
          <a:p>
            <a:pPr marL="137160" indent="0">
              <a:buNone/>
            </a:pPr>
            <a:endParaRPr lang="en" dirty="0" smtClean="0"/>
          </a:p>
          <a:p>
            <a:pPr marL="457200" lvl="0" indent="-228600">
              <a:buChar char="-"/>
            </a:pPr>
            <a:r>
              <a:rPr lang="en" dirty="0"/>
              <a:t>What is the routine?</a:t>
            </a:r>
          </a:p>
          <a:p>
            <a:pPr marL="228600" lvl="0" indent="0">
              <a:buNone/>
            </a:pPr>
            <a:endParaRPr lang="en" dirty="0"/>
          </a:p>
          <a:p>
            <a:pPr marL="457200" lvl="0" indent="-228600">
              <a:buChar char="-"/>
            </a:pPr>
            <a:r>
              <a:rPr lang="en" dirty="0"/>
              <a:t>When are the highs and lows?</a:t>
            </a:r>
          </a:p>
          <a:p>
            <a:endParaRPr lang="en" dirty="0" smtClean="0"/>
          </a:p>
          <a:p>
            <a:endParaRPr lang="en"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200" dirty="0">
                <a:solidFill>
                  <a:schemeClr val="bg1"/>
                </a:solidFill>
              </a:rPr>
              <a:t>Library </a:t>
            </a:r>
            <a:r>
              <a:rPr lang="en" sz="3200" dirty="0" smtClean="0">
                <a:solidFill>
                  <a:schemeClr val="bg1"/>
                </a:solidFill>
              </a:rPr>
              <a:t>Books (aka: Social Storybooks) </a:t>
            </a:r>
            <a:endParaRPr lang="en" sz="3200" dirty="0">
              <a:solidFill>
                <a:schemeClr val="bg1"/>
              </a:solidFill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 b="1" dirty="0" smtClean="0"/>
              <a:t>Blurting</a:t>
            </a:r>
            <a:r>
              <a:rPr lang="en-US" sz="2400" dirty="0" smtClean="0"/>
              <a:t> - My Mouth is a Volcano by Julia Cook</a:t>
            </a:r>
          </a:p>
          <a:p>
            <a:pPr lvl="0">
              <a:spcBef>
                <a:spcPts val="0"/>
              </a:spcBef>
              <a:buNone/>
            </a:pPr>
            <a:r>
              <a:rPr lang="en-US" sz="2400" b="1" dirty="0" smtClean="0"/>
              <a:t>Body Awareness </a:t>
            </a:r>
            <a:r>
              <a:rPr lang="en-US" sz="2400" dirty="0" smtClean="0"/>
              <a:t>– Personal Space Camp by Julia Cook</a:t>
            </a:r>
          </a:p>
          <a:p>
            <a:pPr lvl="0">
              <a:spcBef>
                <a:spcPts val="0"/>
              </a:spcBef>
              <a:buNone/>
            </a:pPr>
            <a:r>
              <a:rPr lang="en-US" sz="2400" b="1" dirty="0" smtClean="0"/>
              <a:t>Anger Management </a:t>
            </a:r>
            <a:r>
              <a:rPr lang="en-US" sz="2400" dirty="0" smtClean="0"/>
              <a:t>– When Sophie Was Angry, Really, Really Angry by Molly Bang</a:t>
            </a:r>
          </a:p>
          <a:p>
            <a:pPr lvl="0">
              <a:spcBef>
                <a:spcPts val="0"/>
              </a:spcBef>
              <a:buNone/>
            </a:pPr>
            <a:r>
              <a:rPr lang="en-US" sz="2400" b="1" dirty="0" smtClean="0"/>
              <a:t>Anger Management </a:t>
            </a:r>
            <a:r>
              <a:rPr lang="en-US" sz="2400" dirty="0" smtClean="0"/>
              <a:t>– Sometimes I’m a </a:t>
            </a:r>
            <a:r>
              <a:rPr lang="en-US" sz="2400" dirty="0" err="1" smtClean="0"/>
              <a:t>Bombaloo</a:t>
            </a:r>
            <a:r>
              <a:rPr lang="en-US" sz="2400" dirty="0" smtClean="0"/>
              <a:t> by Rachel Vail</a:t>
            </a:r>
          </a:p>
          <a:p>
            <a:pPr lvl="0">
              <a:spcBef>
                <a:spcPts val="0"/>
              </a:spcBef>
              <a:buNone/>
            </a:pPr>
            <a:r>
              <a:rPr lang="en-US" sz="2400" b="1" dirty="0" smtClean="0"/>
              <a:t>Anger Management </a:t>
            </a:r>
            <a:r>
              <a:rPr lang="en-US" sz="2400" dirty="0" smtClean="0"/>
              <a:t>– Hands are Not for Hitting by Martine Agassi and </a:t>
            </a:r>
            <a:r>
              <a:rPr lang="en-US" sz="2400" dirty="0" err="1" smtClean="0"/>
              <a:t>Marieka</a:t>
            </a:r>
            <a:r>
              <a:rPr lang="en-US" sz="2400" dirty="0" smtClean="0"/>
              <a:t> </a:t>
            </a:r>
            <a:r>
              <a:rPr lang="en-US" sz="2400" dirty="0" err="1" smtClean="0"/>
              <a:t>Heinlen</a:t>
            </a:r>
            <a:endParaRPr lang="en-US" sz="2400" dirty="0" smtClean="0"/>
          </a:p>
          <a:p>
            <a:pPr lvl="0">
              <a:spcBef>
                <a:spcPts val="0"/>
              </a:spcBef>
              <a:buNone/>
            </a:pPr>
            <a:r>
              <a:rPr lang="en-US" sz="2000" dirty="0" smtClean="0"/>
              <a:t>Talk to </a:t>
            </a:r>
            <a:r>
              <a:rPr lang="en-US" sz="2000" dirty="0" err="1" smtClean="0"/>
              <a:t>Malin</a:t>
            </a:r>
            <a:r>
              <a:rPr lang="en-US" sz="2000" dirty="0" smtClean="0"/>
              <a:t> Halliday in the library if you have a particular issue and she may be able to guide you to an appropriate social story.</a:t>
            </a:r>
          </a:p>
          <a:p>
            <a:pPr lvl="0">
              <a:spcBef>
                <a:spcPts val="0"/>
              </a:spcBef>
              <a:buNone/>
            </a:pPr>
            <a:endParaRPr lang="en-US" dirty="0" smtClean="0"/>
          </a:p>
          <a:p>
            <a:pPr lvl="0">
              <a:spcBef>
                <a:spcPts val="0"/>
              </a:spcBef>
              <a:buNone/>
            </a:pPr>
            <a:endParaRPr lang="en-US" dirty="0" smtClean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Marshmallow Test</a:t>
            </a:r>
            <a:endParaRPr lang="en-US" dirty="0"/>
          </a:p>
        </p:txBody>
      </p:sp>
      <p:pic>
        <p:nvPicPr>
          <p:cNvPr id="4" name="QX_oy9614HQ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19427" y="987574"/>
            <a:ext cx="7168797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6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External mediators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Using visuals can help your student guide their own routine and behaviors and take away your necessity for constant reminders.</a:t>
            </a:r>
          </a:p>
          <a:p>
            <a:r>
              <a:rPr lang="en-US" dirty="0" smtClean="0"/>
              <a:t>Timers also help add fun and expectations</a:t>
            </a:r>
          </a:p>
          <a:p>
            <a:r>
              <a:rPr lang="en-US" dirty="0" smtClean="0"/>
              <a:t>Involve your student in deciding which mediators to use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Using weighted materials can actually help children focus especially when they are angry or anxious</a:t>
            </a:r>
          </a:p>
          <a:p>
            <a:r>
              <a:rPr lang="en-US" dirty="0" smtClean="0"/>
              <a:t>Keeping materials available at a child’s level helps them apply what they need when they need it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0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Make and take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Build a routine for your student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Make a mediator to help with a certain skill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Walk through the process of making a media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84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Sources used for this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developingchild.harvard.edu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pediatrics.aappublications.org/content/138/5/e20162591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www.healthychildren.org/English/media/Pages/default.aspx#home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84168" y="4614396"/>
            <a:ext cx="2935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Presentation by Jodie Hopkins and </a:t>
            </a:r>
          </a:p>
          <a:p>
            <a:r>
              <a:rPr lang="en-US" dirty="0" smtClean="0"/>
              <a:t>Sylvie Pinsonnault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71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/>
        </p:nvSpPr>
        <p:spPr>
          <a:xfrm>
            <a:off x="358858" y="1059582"/>
            <a:ext cx="8064896" cy="2592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en" sz="3200" i="1" dirty="0">
                <a:solidFill>
                  <a:schemeClr val="dk1"/>
                </a:solidFill>
              </a:rPr>
              <a:t>Self</a:t>
            </a:r>
            <a:r>
              <a:rPr lang="en" sz="3200" dirty="0">
                <a:solidFill>
                  <a:schemeClr val="dk1"/>
                </a:solidFill>
              </a:rPr>
              <a:t>-</a:t>
            </a:r>
            <a:r>
              <a:rPr lang="en" sz="3200" i="1" dirty="0">
                <a:solidFill>
                  <a:schemeClr val="dk1"/>
                </a:solidFill>
              </a:rPr>
              <a:t>regulation</a:t>
            </a:r>
            <a:r>
              <a:rPr lang="en" sz="3200" dirty="0">
                <a:solidFill>
                  <a:schemeClr val="dk1"/>
                </a:solidFill>
              </a:rPr>
              <a:t> </a:t>
            </a:r>
            <a:r>
              <a:rPr lang="en" sz="3200" dirty="0" smtClean="0">
                <a:solidFill>
                  <a:schemeClr val="dk1"/>
                </a:solidFill>
              </a:rPr>
              <a:t>: </a:t>
            </a:r>
            <a:r>
              <a:rPr lang="en-US" sz="3200" dirty="0" smtClean="0">
                <a:solidFill>
                  <a:schemeClr val="dk1"/>
                </a:solidFill>
              </a:rPr>
              <a:t>a </a:t>
            </a:r>
            <a:r>
              <a:rPr lang="en-US" sz="3200" dirty="0">
                <a:solidFill>
                  <a:schemeClr val="dk1"/>
                </a:solidFill>
              </a:rPr>
              <a:t>deep, internal mechanism that </a:t>
            </a:r>
            <a:r>
              <a:rPr lang="en-US" sz="3200" dirty="0" smtClean="0">
                <a:solidFill>
                  <a:schemeClr val="dk1"/>
                </a:solidFill>
              </a:rPr>
              <a:t>enables children </a:t>
            </a:r>
            <a:r>
              <a:rPr lang="en-US" sz="3200" dirty="0">
                <a:solidFill>
                  <a:schemeClr val="dk1"/>
                </a:solidFill>
              </a:rPr>
              <a:t>as well as adults to engage in mindful, </a:t>
            </a:r>
            <a:r>
              <a:rPr lang="en-US" sz="3200" dirty="0" smtClean="0">
                <a:solidFill>
                  <a:schemeClr val="dk1"/>
                </a:solidFill>
              </a:rPr>
              <a:t>intentional, and </a:t>
            </a:r>
            <a:r>
              <a:rPr lang="en-US" sz="3200" dirty="0">
                <a:solidFill>
                  <a:schemeClr val="dk1"/>
                </a:solidFill>
              </a:rPr>
              <a:t>thoughtful behaviors</a:t>
            </a:r>
            <a:endParaRPr lang="en" sz="32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 regulation includes both: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91629"/>
            <a:ext cx="4038600" cy="3102993"/>
          </a:xfrm>
        </p:spPr>
        <p:txBody>
          <a:bodyPr/>
          <a:lstStyle/>
          <a:p>
            <a:pPr marL="137160" indent="0">
              <a:buNone/>
            </a:pPr>
            <a:r>
              <a:rPr lang="en-US" dirty="0" smtClean="0"/>
              <a:t>1.  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ability to control one’s </a:t>
            </a:r>
            <a:r>
              <a:rPr lang="en-US" dirty="0" smtClean="0"/>
              <a:t>impulses and </a:t>
            </a:r>
            <a:r>
              <a:rPr lang="en-US" dirty="0"/>
              <a:t>to stop doing </a:t>
            </a:r>
            <a:r>
              <a:rPr lang="en-US" dirty="0" smtClean="0"/>
              <a:t>something.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71750"/>
            <a:ext cx="4038600" cy="2022872"/>
          </a:xfrm>
        </p:spPr>
        <p:txBody>
          <a:bodyPr/>
          <a:lstStyle/>
          <a:p>
            <a:pPr marL="137160" indent="0">
              <a:buNone/>
            </a:pPr>
            <a:r>
              <a:rPr lang="en-US" dirty="0" smtClean="0"/>
              <a:t>2. 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capacity to do</a:t>
            </a:r>
          </a:p>
          <a:p>
            <a:pPr marL="137160" indent="0">
              <a:buNone/>
            </a:pPr>
            <a:r>
              <a:rPr lang="en-US" dirty="0"/>
              <a:t>something (even if one doesn’t want to do it) because it </a:t>
            </a:r>
            <a:r>
              <a:rPr lang="en-US" dirty="0" smtClean="0"/>
              <a:t>is needed.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7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chemeClr val="bg1"/>
                </a:solidFill>
              </a:rPr>
              <a:t>AM Routine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How do you self regulate?</a:t>
            </a:r>
            <a:endParaRPr dirty="0"/>
          </a:p>
        </p:txBody>
      </p:sp>
      <p:graphicFrame>
        <p:nvGraphicFramePr>
          <p:cNvPr id="79" name="Shape 79"/>
          <p:cNvGraphicFramePr/>
          <p:nvPr>
            <p:extLst>
              <p:ext uri="{D42A27DB-BD31-4B8C-83A1-F6EECF244321}">
                <p14:modId xmlns:p14="http://schemas.microsoft.com/office/powerpoint/2010/main" val="868581801"/>
              </p:ext>
            </p:extLst>
          </p:nvPr>
        </p:nvGraphicFramePr>
        <p:xfrm>
          <a:off x="539550" y="1779662"/>
          <a:ext cx="7651950" cy="1325428"/>
        </p:xfrm>
        <a:graphic>
          <a:graphicData uri="http://schemas.openxmlformats.org/drawingml/2006/table">
            <a:tbl>
              <a:tblPr>
                <a:noFill/>
                <a:tableStyleId>{CE221035-99E4-4C3E-9E0C-FFECBF7ABC93}</a:tableStyleId>
              </a:tblPr>
              <a:tblGrid>
                <a:gridCol w="1530390"/>
                <a:gridCol w="1530390"/>
                <a:gridCol w="1530390"/>
                <a:gridCol w="1530390"/>
                <a:gridCol w="1530390"/>
              </a:tblGrid>
              <a:tr h="662714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dirty="0"/>
                        <a:t>Mouth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Move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dirty="0"/>
                        <a:t>Touch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Look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Listen</a:t>
                      </a:r>
                    </a:p>
                  </a:txBody>
                  <a:tcPr marL="91425" marR="91425" marT="91425" marB="91425"/>
                </a:tc>
              </a:tr>
              <a:tr h="662714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Brain’s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7614"/>
            <a:ext cx="8229600" cy="3531870"/>
          </a:xfrm>
        </p:spPr>
        <p:txBody>
          <a:bodyPr/>
          <a:lstStyle/>
          <a:p>
            <a:pPr marL="13716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Developing brains utilize their brain’s executive function to build self regulation.  When this part of the brain is exercised, self regulation develops.  When self regulation develops, so does a child’s ability to focus, stay on task, or shift quickly between activities.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11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750" y="-63091"/>
            <a:ext cx="8229600" cy="1371600"/>
          </a:xfrm>
        </p:spPr>
        <p:txBody>
          <a:bodyPr>
            <a:noAutofit/>
          </a:bodyPr>
          <a:lstStyle/>
          <a:p>
            <a:r>
              <a:rPr lang="en-US" sz="3600" dirty="0"/>
              <a:t>Center on the Developing Child at Harvard University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efCq_vHUMqs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03648" y="1428623"/>
            <a:ext cx="6318448" cy="355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36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So, why do some people self regulate and others struggle?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23528" y="1275606"/>
            <a:ext cx="8520600" cy="3416400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Some people are born with a stronger sense of self regulation.</a:t>
            </a:r>
          </a:p>
          <a:p>
            <a:r>
              <a:rPr lang="en-US" dirty="0">
                <a:solidFill>
                  <a:srgbClr val="FF0000"/>
                </a:solidFill>
              </a:rPr>
              <a:t>Some people’s temperaments are more inclined toward appearing self regulated.</a:t>
            </a:r>
          </a:p>
          <a:p>
            <a:r>
              <a:rPr lang="en-US" dirty="0">
                <a:solidFill>
                  <a:srgbClr val="FF0000"/>
                </a:solidFill>
              </a:rPr>
              <a:t>Some people will always struggle and need to find ways to cope in their world.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9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923678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Good News:  You can help your child develop his or her sense of self regulation and focused attention at every age!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32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657</TotalTime>
  <Words>991</Words>
  <Application>Microsoft Office PowerPoint</Application>
  <PresentationFormat>On-screen Show (16:9)</PresentationFormat>
  <Paragraphs>131</Paragraphs>
  <Slides>22</Slides>
  <Notes>8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Apex</vt:lpstr>
      <vt:lpstr>Self-Regulation and Concentration</vt:lpstr>
      <vt:lpstr>The Marshmallow Test</vt:lpstr>
      <vt:lpstr>PowerPoint Presentation</vt:lpstr>
      <vt:lpstr>Self regulation includes both:</vt:lpstr>
      <vt:lpstr>AM Routine</vt:lpstr>
      <vt:lpstr>The Brain’s role</vt:lpstr>
      <vt:lpstr>Center on the Developing Child at Harvard University</vt:lpstr>
      <vt:lpstr>So, why do some people self regulate and others struggle? </vt:lpstr>
      <vt:lpstr>The Good News:  You can help your child develop his or her sense of self regulation and focused attention at every age!</vt:lpstr>
      <vt:lpstr>Birth to 2</vt:lpstr>
      <vt:lpstr>3 to 6</vt:lpstr>
      <vt:lpstr>Elementary years</vt:lpstr>
      <vt:lpstr>Middle and High School</vt:lpstr>
      <vt:lpstr>If you have a student who is struggling extensively with focusing their attention…</vt:lpstr>
      <vt:lpstr>How does your engine run?   </vt:lpstr>
      <vt:lpstr>Games to Improve Concentration </vt:lpstr>
      <vt:lpstr>Remaining Consistent</vt:lpstr>
      <vt:lpstr>Discussion Questions</vt:lpstr>
      <vt:lpstr>Library Books (aka: Social Storybooks) </vt:lpstr>
      <vt:lpstr>External mediators</vt:lpstr>
      <vt:lpstr>Make and take</vt:lpstr>
      <vt:lpstr>Sources used for this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Self-Regulation and Concentration</dc:title>
  <dc:creator>Sylvie Pinsonnault</dc:creator>
  <cp:lastModifiedBy>Sylvie Pinsonnault</cp:lastModifiedBy>
  <cp:revision>29</cp:revision>
  <dcterms:modified xsi:type="dcterms:W3CDTF">2017-04-06T16:46:07Z</dcterms:modified>
</cp:coreProperties>
</file>